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5-3.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7-5.png>
</file>

<file path=ppt/media/image-7-6.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8" Type="http://schemas.openxmlformats.org/officeDocument/2006/relationships/slideLayout" Target="../slideLayouts/slideLayout1.xml"/><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www.example.com/phishing-resources" TargetMode="External"/><Relationship Id="rId5"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image" Target="../media/image-8-3.png"/><Relationship Id="rId6" Type="http://schemas.openxmlformats.org/officeDocument/2006/relationships/slideLayout" Target="../slideLayouts/slideLayout1.xml"/><Relationship Id="rId7"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r>
          <p:cNvPicPr>
            <a:picLocks noChangeAspect="1"/>
          </p:cNvPicPr>
          <p:nvPr/>
        </p:nvPicPr>
        <p:blipFill>
          <a:blip r:embed="rId2"/>
          <a:stretch>
            <a:fillRect/>
          </a:stretch>
        </p:blipFill>
        <p:spPr>
          <a:xfrm>
            <a:off x="-7620" y="0"/>
            <a:ext cx="5486400" cy="8229600"/>
          </a:xfrm>
          <a:prstGeom prst="rect">
            <a:avLst/>
          </a:prstGeom>
        </p:spPr>
      </p:pic>
      <p:sp>
        <p:nvSpPr>
          <p:cNvPr id="5" name="Text 1"/>
          <p:cNvSpPr/>
          <p:nvPr/>
        </p:nvSpPr>
        <p:spPr>
          <a:xfrm>
            <a:off x="6319599" y="2137410"/>
            <a:ext cx="7477601" cy="1916430"/>
          </a:xfrm>
          <a:prstGeom prst="rect">
            <a:avLst/>
          </a:prstGeom>
          <a:noFill/>
          <a:ln/>
        </p:spPr>
        <p:txBody>
          <a:bodyPr wrap="square" rtlCol="0" anchor="t"/>
          <a:lstStyle/>
          <a:p>
            <a:pPr indent="0" marL="0">
              <a:lnSpc>
                <a:spcPts val="7545"/>
              </a:lnSpc>
              <a:buNone/>
            </a:pPr>
            <a:r>
              <a:rPr lang="en-US" sz="6036" dirty="0">
                <a:solidFill>
                  <a:srgbClr val="C6BFEE"/>
                </a:solidFill>
                <a:latin typeface="Prompt" pitchFamily="34" charset="0"/>
                <a:ea typeface="Prompt" pitchFamily="34" charset="-122"/>
                <a:cs typeface="Prompt" pitchFamily="34" charset="-120"/>
              </a:rPr>
              <a:t>Introduction to Phishing Awareness</a:t>
            </a:r>
            <a:endParaRPr lang="en-US" sz="6036" dirty="0"/>
          </a:p>
        </p:txBody>
      </p:sp>
      <p:sp>
        <p:nvSpPr>
          <p:cNvPr id="6" name="Text 2"/>
          <p:cNvSpPr/>
          <p:nvPr/>
        </p:nvSpPr>
        <p:spPr>
          <a:xfrm>
            <a:off x="6319599" y="4387096"/>
            <a:ext cx="7477601"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 Phishing is a type of cyber attack where criminals attempt to trick you into revealing sensitive information or taking harmful actions. This training will equip you with the knowledge to identify and protect against phishing threats.</a:t>
            </a:r>
            <a:endParaRPr lang="en-US" sz="1750" dirty="0"/>
          </a:p>
        </p:txBody>
      </p:sp>
      <p:sp>
        <p:nvSpPr>
          <p:cNvPr id="7" name="Shape 3"/>
          <p:cNvSpPr/>
          <p:nvPr/>
        </p:nvSpPr>
        <p:spPr>
          <a:xfrm>
            <a:off x="6319599" y="5719882"/>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6327219" y="5727502"/>
            <a:ext cx="340162" cy="340162"/>
          </a:xfrm>
          <a:prstGeom prst="rect">
            <a:avLst/>
          </a:prstGeom>
        </p:spPr>
      </p:pic>
      <p:sp>
        <p:nvSpPr>
          <p:cNvPr id="9" name="Text 4"/>
          <p:cNvSpPr/>
          <p:nvPr/>
        </p:nvSpPr>
        <p:spPr>
          <a:xfrm>
            <a:off x="6786086" y="5703213"/>
            <a:ext cx="2263259" cy="388858"/>
          </a:xfrm>
          <a:prstGeom prst="rect">
            <a:avLst/>
          </a:prstGeom>
          <a:noFill/>
          <a:ln/>
        </p:spPr>
        <p:txBody>
          <a:bodyPr wrap="none" rtlCol="0" anchor="t"/>
          <a:lstStyle/>
          <a:p>
            <a:pPr algn="l" indent="0" marL="0">
              <a:lnSpc>
                <a:spcPts val="3062"/>
              </a:lnSpc>
              <a:buNone/>
            </a:pPr>
            <a:r>
              <a:rPr lang="en-US" sz="2187" b="1" dirty="0">
                <a:solidFill>
                  <a:srgbClr val="DAD8E9"/>
                </a:solidFill>
                <a:latin typeface="Mukta" pitchFamily="34" charset="0"/>
                <a:ea typeface="Mukta" pitchFamily="34" charset="-122"/>
                <a:cs typeface="Mukta" pitchFamily="34" charset="-120"/>
              </a:rPr>
              <a:t>by Shantono Mitra</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2114074"/>
            <a:ext cx="8713589"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Understanding Phishing Threats</a:t>
            </a:r>
            <a:endParaRPr lang="en-US" sz="4374" dirty="0"/>
          </a:p>
        </p:txBody>
      </p:sp>
      <p:sp>
        <p:nvSpPr>
          <p:cNvPr id="5" name="Shape 2"/>
          <p:cNvSpPr/>
          <p:nvPr/>
        </p:nvSpPr>
        <p:spPr>
          <a:xfrm>
            <a:off x="2624376" y="3426381"/>
            <a:ext cx="499943" cy="499943"/>
          </a:xfrm>
          <a:prstGeom prst="roundRect">
            <a:avLst>
              <a:gd name="adj" fmla="val 20000"/>
            </a:avLst>
          </a:prstGeom>
          <a:solidFill>
            <a:srgbClr val="542C49"/>
          </a:solidFill>
          <a:ln w="7620">
            <a:solidFill>
              <a:srgbClr val="6D4562"/>
            </a:solidFill>
            <a:prstDash val="solid"/>
          </a:ln>
        </p:spPr>
      </p:sp>
      <p:sp>
        <p:nvSpPr>
          <p:cNvPr id="6" name="Text 3"/>
          <p:cNvSpPr/>
          <p:nvPr/>
        </p:nvSpPr>
        <p:spPr>
          <a:xfrm>
            <a:off x="2812018" y="3468052"/>
            <a:ext cx="124658"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7" name="Text 4"/>
          <p:cNvSpPr/>
          <p:nvPr/>
        </p:nvSpPr>
        <p:spPr>
          <a:xfrm>
            <a:off x="3346490" y="3502700"/>
            <a:ext cx="2256949"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Financial Fraud</a:t>
            </a:r>
            <a:endParaRPr lang="en-US" sz="2187" dirty="0"/>
          </a:p>
        </p:txBody>
      </p:sp>
      <p:sp>
        <p:nvSpPr>
          <p:cNvPr id="8" name="Text 5"/>
          <p:cNvSpPr/>
          <p:nvPr/>
        </p:nvSpPr>
        <p:spPr>
          <a:xfrm>
            <a:off x="3346490" y="3983117"/>
            <a:ext cx="2256949" cy="1777008"/>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Phishers may try to steal your login credentials, credit card numbers, or other financial information.</a:t>
            </a:r>
            <a:endParaRPr lang="en-US" sz="1750" dirty="0"/>
          </a:p>
        </p:txBody>
      </p:sp>
      <p:sp>
        <p:nvSpPr>
          <p:cNvPr id="9" name="Shape 6"/>
          <p:cNvSpPr/>
          <p:nvPr/>
        </p:nvSpPr>
        <p:spPr>
          <a:xfrm>
            <a:off x="5825609" y="3426381"/>
            <a:ext cx="499943" cy="499943"/>
          </a:xfrm>
          <a:prstGeom prst="roundRect">
            <a:avLst>
              <a:gd name="adj" fmla="val 20000"/>
            </a:avLst>
          </a:prstGeom>
          <a:solidFill>
            <a:srgbClr val="542C49"/>
          </a:solidFill>
          <a:ln w="7620">
            <a:solidFill>
              <a:srgbClr val="6D4562"/>
            </a:solidFill>
            <a:prstDash val="solid"/>
          </a:ln>
        </p:spPr>
      </p:sp>
      <p:sp>
        <p:nvSpPr>
          <p:cNvPr id="10" name="Text 7"/>
          <p:cNvSpPr/>
          <p:nvPr/>
        </p:nvSpPr>
        <p:spPr>
          <a:xfrm>
            <a:off x="5978009" y="3468052"/>
            <a:ext cx="195024"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1" name="Text 8"/>
          <p:cNvSpPr/>
          <p:nvPr/>
        </p:nvSpPr>
        <p:spPr>
          <a:xfrm>
            <a:off x="6547723" y="3502700"/>
            <a:ext cx="2256949"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Data Breaches</a:t>
            </a:r>
            <a:endParaRPr lang="en-US" sz="2187" dirty="0"/>
          </a:p>
        </p:txBody>
      </p:sp>
      <p:sp>
        <p:nvSpPr>
          <p:cNvPr id="12" name="Text 9"/>
          <p:cNvSpPr/>
          <p:nvPr/>
        </p:nvSpPr>
        <p:spPr>
          <a:xfrm>
            <a:off x="6547723" y="3983117"/>
            <a:ext cx="2256949" cy="2132409"/>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Successful phishing attacks can lead to data breaches, allowing criminals to access sensitive company or personal data.</a:t>
            </a:r>
            <a:endParaRPr lang="en-US" sz="1750" dirty="0"/>
          </a:p>
        </p:txBody>
      </p:sp>
      <p:sp>
        <p:nvSpPr>
          <p:cNvPr id="13" name="Shape 10"/>
          <p:cNvSpPr/>
          <p:nvPr/>
        </p:nvSpPr>
        <p:spPr>
          <a:xfrm>
            <a:off x="9026843" y="3426381"/>
            <a:ext cx="499943" cy="499943"/>
          </a:xfrm>
          <a:prstGeom prst="roundRect">
            <a:avLst>
              <a:gd name="adj" fmla="val 20000"/>
            </a:avLst>
          </a:prstGeom>
          <a:solidFill>
            <a:srgbClr val="542C49"/>
          </a:solidFill>
          <a:ln w="7620">
            <a:solidFill>
              <a:srgbClr val="6D4562"/>
            </a:solidFill>
            <a:prstDash val="solid"/>
          </a:ln>
        </p:spPr>
      </p:sp>
      <p:sp>
        <p:nvSpPr>
          <p:cNvPr id="14" name="Text 11"/>
          <p:cNvSpPr/>
          <p:nvPr/>
        </p:nvSpPr>
        <p:spPr>
          <a:xfrm>
            <a:off x="9180076" y="3468052"/>
            <a:ext cx="193358"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3</a:t>
            </a:r>
            <a:endParaRPr lang="en-US" sz="2624" dirty="0"/>
          </a:p>
        </p:txBody>
      </p:sp>
      <p:sp>
        <p:nvSpPr>
          <p:cNvPr id="15" name="Text 12"/>
          <p:cNvSpPr/>
          <p:nvPr/>
        </p:nvSpPr>
        <p:spPr>
          <a:xfrm>
            <a:off x="9748957" y="3502700"/>
            <a:ext cx="2256949" cy="694373"/>
          </a:xfrm>
          <a:prstGeom prst="rect">
            <a:avLst/>
          </a:prstGeom>
          <a:noFill/>
          <a:ln/>
        </p:spPr>
        <p:txBody>
          <a:bodyPr wrap="squar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Malware Infection</a:t>
            </a:r>
            <a:endParaRPr lang="en-US" sz="2187" dirty="0"/>
          </a:p>
        </p:txBody>
      </p:sp>
      <p:sp>
        <p:nvSpPr>
          <p:cNvPr id="16" name="Text 13"/>
          <p:cNvSpPr/>
          <p:nvPr/>
        </p:nvSpPr>
        <p:spPr>
          <a:xfrm>
            <a:off x="9748957" y="4330303"/>
            <a:ext cx="2256949" cy="1777008"/>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Phishing emails may contain malware that can infect your device and compromise your system.</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2216706"/>
            <a:ext cx="6902887"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Common Phishing Tactics</a:t>
            </a:r>
            <a:endParaRPr lang="en-US" sz="4374" dirty="0"/>
          </a:p>
        </p:txBody>
      </p:sp>
      <p:sp>
        <p:nvSpPr>
          <p:cNvPr id="5" name="Text 2"/>
          <p:cNvSpPr/>
          <p:nvPr/>
        </p:nvSpPr>
        <p:spPr>
          <a:xfrm>
            <a:off x="2624376" y="3466505"/>
            <a:ext cx="2765465" cy="347186"/>
          </a:xfrm>
          <a:prstGeom prst="rect">
            <a:avLst/>
          </a:prstGeom>
          <a:noFill/>
          <a:ln/>
        </p:spPr>
        <p:txBody>
          <a:bodyPr wrap="non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Impersonation</a:t>
            </a:r>
            <a:endParaRPr lang="en-US" sz="2187" dirty="0"/>
          </a:p>
        </p:txBody>
      </p:sp>
      <p:sp>
        <p:nvSpPr>
          <p:cNvPr id="6" name="Text 3"/>
          <p:cNvSpPr/>
          <p:nvPr/>
        </p:nvSpPr>
        <p:spPr>
          <a:xfrm>
            <a:off x="2624376" y="4035862"/>
            <a:ext cx="2765465" cy="1777008"/>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Phishers may pretend to be a trusted organization, like a bank or government agency, to lure you into revealing information.</a:t>
            </a:r>
            <a:endParaRPr lang="en-US" sz="1750" dirty="0"/>
          </a:p>
        </p:txBody>
      </p:sp>
      <p:sp>
        <p:nvSpPr>
          <p:cNvPr id="7" name="Text 4"/>
          <p:cNvSpPr/>
          <p:nvPr/>
        </p:nvSpPr>
        <p:spPr>
          <a:xfrm>
            <a:off x="5939433" y="3466505"/>
            <a:ext cx="2765465" cy="347186"/>
          </a:xfrm>
          <a:prstGeom prst="rect">
            <a:avLst/>
          </a:prstGeom>
          <a:noFill/>
          <a:ln/>
        </p:spPr>
        <p:txBody>
          <a:bodyPr wrap="non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Urgent Requests</a:t>
            </a:r>
            <a:endParaRPr lang="en-US" sz="2187" dirty="0"/>
          </a:p>
        </p:txBody>
      </p:sp>
      <p:sp>
        <p:nvSpPr>
          <p:cNvPr id="8" name="Text 5"/>
          <p:cNvSpPr/>
          <p:nvPr/>
        </p:nvSpPr>
        <p:spPr>
          <a:xfrm>
            <a:off x="5939433" y="4035862"/>
            <a:ext cx="2765465"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Phishing emails often create a false sense of urgency to pressure you into taking immediate action.</a:t>
            </a:r>
            <a:endParaRPr lang="en-US" sz="1750" dirty="0"/>
          </a:p>
        </p:txBody>
      </p:sp>
      <p:sp>
        <p:nvSpPr>
          <p:cNvPr id="9" name="Text 6"/>
          <p:cNvSpPr/>
          <p:nvPr/>
        </p:nvSpPr>
        <p:spPr>
          <a:xfrm>
            <a:off x="9254490" y="3466505"/>
            <a:ext cx="2765465" cy="347186"/>
          </a:xfrm>
          <a:prstGeom prst="rect">
            <a:avLst/>
          </a:prstGeom>
          <a:noFill/>
          <a:ln/>
        </p:spPr>
        <p:txBody>
          <a:bodyPr wrap="non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Malicious Links</a:t>
            </a:r>
            <a:endParaRPr lang="en-US" sz="2187" dirty="0"/>
          </a:p>
        </p:txBody>
      </p:sp>
      <p:sp>
        <p:nvSpPr>
          <p:cNvPr id="10" name="Text 7"/>
          <p:cNvSpPr/>
          <p:nvPr/>
        </p:nvSpPr>
        <p:spPr>
          <a:xfrm>
            <a:off x="9254490" y="4035862"/>
            <a:ext cx="2765465"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Phishing emails may contain links that lead to fake websites designed to steal your data.</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1605796"/>
            <a:ext cx="7275076"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Identifying Phishing Emails</a:t>
            </a:r>
            <a:endParaRPr lang="en-US" sz="4374" dirty="0"/>
          </a:p>
        </p:txBody>
      </p:sp>
      <p:sp>
        <p:nvSpPr>
          <p:cNvPr id="5" name="Shape 2"/>
          <p:cNvSpPr/>
          <p:nvPr/>
        </p:nvSpPr>
        <p:spPr>
          <a:xfrm>
            <a:off x="2624376" y="2744510"/>
            <a:ext cx="4579739" cy="1650802"/>
          </a:xfrm>
          <a:prstGeom prst="roundRect">
            <a:avLst>
              <a:gd name="adj" fmla="val 6057"/>
            </a:avLst>
          </a:prstGeom>
          <a:solidFill>
            <a:srgbClr val="542C49"/>
          </a:solidFill>
          <a:ln w="7620">
            <a:solidFill>
              <a:srgbClr val="6D4562"/>
            </a:solidFill>
            <a:prstDash val="solid"/>
          </a:ln>
        </p:spPr>
      </p:sp>
      <p:sp>
        <p:nvSpPr>
          <p:cNvPr id="6" name="Text 3"/>
          <p:cNvSpPr/>
          <p:nvPr/>
        </p:nvSpPr>
        <p:spPr>
          <a:xfrm>
            <a:off x="2854166" y="2974300"/>
            <a:ext cx="277749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Sender Address</a:t>
            </a:r>
            <a:endParaRPr lang="en-US" sz="2187" dirty="0"/>
          </a:p>
        </p:txBody>
      </p:sp>
      <p:sp>
        <p:nvSpPr>
          <p:cNvPr id="7" name="Text 4"/>
          <p:cNvSpPr/>
          <p:nvPr/>
        </p:nvSpPr>
        <p:spPr>
          <a:xfrm>
            <a:off x="2854166" y="3454717"/>
            <a:ext cx="4120158"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Check the email address to see if it matches the organization it claims to be from.</a:t>
            </a:r>
            <a:endParaRPr lang="en-US" sz="1750" dirty="0"/>
          </a:p>
        </p:txBody>
      </p:sp>
      <p:sp>
        <p:nvSpPr>
          <p:cNvPr id="8" name="Shape 5"/>
          <p:cNvSpPr/>
          <p:nvPr/>
        </p:nvSpPr>
        <p:spPr>
          <a:xfrm>
            <a:off x="7426285" y="2744510"/>
            <a:ext cx="4579739" cy="1650802"/>
          </a:xfrm>
          <a:prstGeom prst="roundRect">
            <a:avLst>
              <a:gd name="adj" fmla="val 6057"/>
            </a:avLst>
          </a:prstGeom>
          <a:solidFill>
            <a:srgbClr val="542C49"/>
          </a:solidFill>
          <a:ln w="7620">
            <a:solidFill>
              <a:srgbClr val="6D4562"/>
            </a:solidFill>
            <a:prstDash val="solid"/>
          </a:ln>
        </p:spPr>
      </p:sp>
      <p:sp>
        <p:nvSpPr>
          <p:cNvPr id="9" name="Text 6"/>
          <p:cNvSpPr/>
          <p:nvPr/>
        </p:nvSpPr>
        <p:spPr>
          <a:xfrm>
            <a:off x="7656076" y="2974300"/>
            <a:ext cx="300097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Spelling and Grammar</a:t>
            </a:r>
            <a:endParaRPr lang="en-US" sz="2187" dirty="0"/>
          </a:p>
        </p:txBody>
      </p:sp>
      <p:sp>
        <p:nvSpPr>
          <p:cNvPr id="10" name="Text 7"/>
          <p:cNvSpPr/>
          <p:nvPr/>
        </p:nvSpPr>
        <p:spPr>
          <a:xfrm>
            <a:off x="7656076" y="3454717"/>
            <a:ext cx="4120158"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Phishing emails often contain typos, poor grammar, and unprofessional language.</a:t>
            </a:r>
            <a:endParaRPr lang="en-US" sz="1750" dirty="0"/>
          </a:p>
        </p:txBody>
      </p:sp>
      <p:sp>
        <p:nvSpPr>
          <p:cNvPr id="11" name="Shape 8"/>
          <p:cNvSpPr/>
          <p:nvPr/>
        </p:nvSpPr>
        <p:spPr>
          <a:xfrm>
            <a:off x="2624376" y="4617482"/>
            <a:ext cx="4579739" cy="2006203"/>
          </a:xfrm>
          <a:prstGeom prst="roundRect">
            <a:avLst>
              <a:gd name="adj" fmla="val 4984"/>
            </a:avLst>
          </a:prstGeom>
          <a:solidFill>
            <a:srgbClr val="542C49"/>
          </a:solidFill>
          <a:ln w="7620">
            <a:solidFill>
              <a:srgbClr val="6D4562"/>
            </a:solidFill>
            <a:prstDash val="solid"/>
          </a:ln>
        </p:spPr>
      </p:sp>
      <p:sp>
        <p:nvSpPr>
          <p:cNvPr id="12" name="Text 9"/>
          <p:cNvSpPr/>
          <p:nvPr/>
        </p:nvSpPr>
        <p:spPr>
          <a:xfrm>
            <a:off x="2854166" y="4847273"/>
            <a:ext cx="277749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Suspicious Links</a:t>
            </a:r>
            <a:endParaRPr lang="en-US" sz="2187" dirty="0"/>
          </a:p>
        </p:txBody>
      </p:sp>
      <p:sp>
        <p:nvSpPr>
          <p:cNvPr id="13" name="Text 10"/>
          <p:cNvSpPr/>
          <p:nvPr/>
        </p:nvSpPr>
        <p:spPr>
          <a:xfrm>
            <a:off x="2854166" y="5327690"/>
            <a:ext cx="4120158"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Hover over links to see if the URL matches the claimed destination.</a:t>
            </a:r>
            <a:endParaRPr lang="en-US" sz="1750" dirty="0"/>
          </a:p>
        </p:txBody>
      </p:sp>
      <p:sp>
        <p:nvSpPr>
          <p:cNvPr id="14" name="Shape 11"/>
          <p:cNvSpPr/>
          <p:nvPr/>
        </p:nvSpPr>
        <p:spPr>
          <a:xfrm>
            <a:off x="7426285" y="4617482"/>
            <a:ext cx="4579739" cy="2006203"/>
          </a:xfrm>
          <a:prstGeom prst="roundRect">
            <a:avLst>
              <a:gd name="adj" fmla="val 4984"/>
            </a:avLst>
          </a:prstGeom>
          <a:solidFill>
            <a:srgbClr val="542C49"/>
          </a:solidFill>
          <a:ln w="7620">
            <a:solidFill>
              <a:srgbClr val="6D4562"/>
            </a:solidFill>
            <a:prstDash val="solid"/>
          </a:ln>
        </p:spPr>
      </p:sp>
      <p:sp>
        <p:nvSpPr>
          <p:cNvPr id="15" name="Text 12"/>
          <p:cNvSpPr/>
          <p:nvPr/>
        </p:nvSpPr>
        <p:spPr>
          <a:xfrm>
            <a:off x="7656076" y="4847273"/>
            <a:ext cx="277749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Unusual Requests</a:t>
            </a:r>
            <a:endParaRPr lang="en-US" sz="2187" dirty="0"/>
          </a:p>
        </p:txBody>
      </p:sp>
      <p:sp>
        <p:nvSpPr>
          <p:cNvPr id="16" name="Text 13"/>
          <p:cNvSpPr/>
          <p:nvPr/>
        </p:nvSpPr>
        <p:spPr>
          <a:xfrm>
            <a:off x="7656076" y="5327690"/>
            <a:ext cx="4120158"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Be wary of emails asking you to share sensitive information or take unexpected actions.</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r>
          <p:cNvPicPr>
            <a:picLocks noChangeAspect="1"/>
          </p:cNvPicPr>
          <p:nvPr/>
        </p:nvPicPr>
        <p:blipFill>
          <a:blip r:embed="rId2"/>
          <a:stretch>
            <a:fillRect/>
          </a:stretch>
        </p:blipFill>
        <p:spPr>
          <a:xfrm>
            <a:off x="10980420" y="0"/>
            <a:ext cx="3657600" cy="8229600"/>
          </a:xfrm>
          <a:prstGeom prst="rect">
            <a:avLst/>
          </a:prstGeom>
        </p:spPr>
      </p:pic>
      <p:sp>
        <p:nvSpPr>
          <p:cNvPr id="5" name="Text 1"/>
          <p:cNvSpPr/>
          <p:nvPr/>
        </p:nvSpPr>
        <p:spPr>
          <a:xfrm>
            <a:off x="833199" y="1280874"/>
            <a:ext cx="9172337"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Protecting Yourself from Phishing</a:t>
            </a:r>
            <a:endParaRPr lang="en-US" sz="4374" dirty="0"/>
          </a:p>
        </p:txBody>
      </p:sp>
      <p:sp>
        <p:nvSpPr>
          <p:cNvPr id="6" name="Shape 2"/>
          <p:cNvSpPr/>
          <p:nvPr/>
        </p:nvSpPr>
        <p:spPr>
          <a:xfrm>
            <a:off x="1144310" y="2308503"/>
            <a:ext cx="44410" cy="4640223"/>
          </a:xfrm>
          <a:prstGeom prst="roundRect">
            <a:avLst>
              <a:gd name="adj" fmla="val 225151"/>
            </a:avLst>
          </a:prstGeom>
          <a:solidFill>
            <a:srgbClr val="6D4562"/>
          </a:solidFill>
          <a:ln/>
        </p:spPr>
      </p:sp>
      <p:sp>
        <p:nvSpPr>
          <p:cNvPr id="7" name="Shape 3"/>
          <p:cNvSpPr/>
          <p:nvPr/>
        </p:nvSpPr>
        <p:spPr>
          <a:xfrm>
            <a:off x="1416427" y="2709803"/>
            <a:ext cx="777597" cy="44410"/>
          </a:xfrm>
          <a:prstGeom prst="roundRect">
            <a:avLst>
              <a:gd name="adj" fmla="val 225151"/>
            </a:avLst>
          </a:prstGeom>
          <a:solidFill>
            <a:srgbClr val="6D4562"/>
          </a:solidFill>
          <a:ln/>
        </p:spPr>
      </p:sp>
      <p:sp>
        <p:nvSpPr>
          <p:cNvPr id="8" name="Shape 4"/>
          <p:cNvSpPr/>
          <p:nvPr/>
        </p:nvSpPr>
        <p:spPr>
          <a:xfrm>
            <a:off x="916484" y="2482096"/>
            <a:ext cx="499943" cy="499943"/>
          </a:xfrm>
          <a:prstGeom prst="roundRect">
            <a:avLst>
              <a:gd name="adj" fmla="val 20000"/>
            </a:avLst>
          </a:prstGeom>
          <a:solidFill>
            <a:srgbClr val="542C49"/>
          </a:solidFill>
          <a:ln w="7620">
            <a:solidFill>
              <a:srgbClr val="6D4562"/>
            </a:solidFill>
            <a:prstDash val="solid"/>
          </a:ln>
        </p:spPr>
      </p:sp>
      <p:sp>
        <p:nvSpPr>
          <p:cNvPr id="9" name="Text 5"/>
          <p:cNvSpPr/>
          <p:nvPr/>
        </p:nvSpPr>
        <p:spPr>
          <a:xfrm>
            <a:off x="1104126" y="2523768"/>
            <a:ext cx="124658"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10" name="Text 6"/>
          <p:cNvSpPr/>
          <p:nvPr/>
        </p:nvSpPr>
        <p:spPr>
          <a:xfrm>
            <a:off x="2388513" y="2530673"/>
            <a:ext cx="2777490"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Be Cautious</a:t>
            </a:r>
            <a:endParaRPr lang="en-US" sz="2187" dirty="0"/>
          </a:p>
        </p:txBody>
      </p:sp>
      <p:sp>
        <p:nvSpPr>
          <p:cNvPr id="11" name="Text 7"/>
          <p:cNvSpPr/>
          <p:nvPr/>
        </p:nvSpPr>
        <p:spPr>
          <a:xfrm>
            <a:off x="2388513" y="3011091"/>
            <a:ext cx="7751088" cy="355402"/>
          </a:xfrm>
          <a:prstGeom prst="rect">
            <a:avLst/>
          </a:prstGeom>
          <a:noFill/>
          <a:ln/>
        </p:spPr>
        <p:txBody>
          <a:bodyPr wrap="non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Approach all unsolicited emails and requests with skepticism.</a:t>
            </a:r>
            <a:endParaRPr lang="en-US" sz="1750" dirty="0"/>
          </a:p>
        </p:txBody>
      </p:sp>
      <p:sp>
        <p:nvSpPr>
          <p:cNvPr id="12" name="Shape 8"/>
          <p:cNvSpPr/>
          <p:nvPr/>
        </p:nvSpPr>
        <p:spPr>
          <a:xfrm>
            <a:off x="1416427" y="4212134"/>
            <a:ext cx="777597" cy="44410"/>
          </a:xfrm>
          <a:prstGeom prst="roundRect">
            <a:avLst>
              <a:gd name="adj" fmla="val 225151"/>
            </a:avLst>
          </a:prstGeom>
          <a:solidFill>
            <a:srgbClr val="6D4562"/>
          </a:solidFill>
          <a:ln/>
        </p:spPr>
      </p:sp>
      <p:sp>
        <p:nvSpPr>
          <p:cNvPr id="13" name="Shape 9"/>
          <p:cNvSpPr/>
          <p:nvPr/>
        </p:nvSpPr>
        <p:spPr>
          <a:xfrm>
            <a:off x="916484" y="3984427"/>
            <a:ext cx="499943" cy="499943"/>
          </a:xfrm>
          <a:prstGeom prst="roundRect">
            <a:avLst>
              <a:gd name="adj" fmla="val 20000"/>
            </a:avLst>
          </a:prstGeom>
          <a:solidFill>
            <a:srgbClr val="542C49"/>
          </a:solidFill>
          <a:ln w="7620">
            <a:solidFill>
              <a:srgbClr val="6D4562"/>
            </a:solidFill>
            <a:prstDash val="solid"/>
          </a:ln>
        </p:spPr>
      </p:sp>
      <p:sp>
        <p:nvSpPr>
          <p:cNvPr id="14" name="Text 10"/>
          <p:cNvSpPr/>
          <p:nvPr/>
        </p:nvSpPr>
        <p:spPr>
          <a:xfrm>
            <a:off x="1068884" y="4026098"/>
            <a:ext cx="195024"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5" name="Text 11"/>
          <p:cNvSpPr/>
          <p:nvPr/>
        </p:nvSpPr>
        <p:spPr>
          <a:xfrm>
            <a:off x="2388513" y="4033004"/>
            <a:ext cx="2777490"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Verify Information</a:t>
            </a:r>
            <a:endParaRPr lang="en-US" sz="2187" dirty="0"/>
          </a:p>
        </p:txBody>
      </p:sp>
      <p:sp>
        <p:nvSpPr>
          <p:cNvPr id="16" name="Text 12"/>
          <p:cNvSpPr/>
          <p:nvPr/>
        </p:nvSpPr>
        <p:spPr>
          <a:xfrm>
            <a:off x="2388513" y="4513421"/>
            <a:ext cx="7751088" cy="355402"/>
          </a:xfrm>
          <a:prstGeom prst="rect">
            <a:avLst/>
          </a:prstGeom>
          <a:noFill/>
          <a:ln/>
        </p:spPr>
        <p:txBody>
          <a:bodyPr wrap="non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Confirm the legitimacy of any requests by contacting the organization directly.</a:t>
            </a:r>
            <a:endParaRPr lang="en-US" sz="1750" dirty="0"/>
          </a:p>
        </p:txBody>
      </p:sp>
      <p:sp>
        <p:nvSpPr>
          <p:cNvPr id="17" name="Shape 13"/>
          <p:cNvSpPr/>
          <p:nvPr/>
        </p:nvSpPr>
        <p:spPr>
          <a:xfrm>
            <a:off x="1416427" y="5714464"/>
            <a:ext cx="777597" cy="44410"/>
          </a:xfrm>
          <a:prstGeom prst="roundRect">
            <a:avLst>
              <a:gd name="adj" fmla="val 225151"/>
            </a:avLst>
          </a:prstGeom>
          <a:solidFill>
            <a:srgbClr val="6D4562"/>
          </a:solidFill>
          <a:ln/>
        </p:spPr>
      </p:sp>
      <p:sp>
        <p:nvSpPr>
          <p:cNvPr id="18" name="Shape 14"/>
          <p:cNvSpPr/>
          <p:nvPr/>
        </p:nvSpPr>
        <p:spPr>
          <a:xfrm>
            <a:off x="916484" y="5486757"/>
            <a:ext cx="499943" cy="499943"/>
          </a:xfrm>
          <a:prstGeom prst="roundRect">
            <a:avLst>
              <a:gd name="adj" fmla="val 20000"/>
            </a:avLst>
          </a:prstGeom>
          <a:solidFill>
            <a:srgbClr val="542C49"/>
          </a:solidFill>
          <a:ln w="7620">
            <a:solidFill>
              <a:srgbClr val="6D4562"/>
            </a:solidFill>
            <a:prstDash val="solid"/>
          </a:ln>
        </p:spPr>
      </p:sp>
      <p:sp>
        <p:nvSpPr>
          <p:cNvPr id="19" name="Text 15"/>
          <p:cNvSpPr/>
          <p:nvPr/>
        </p:nvSpPr>
        <p:spPr>
          <a:xfrm>
            <a:off x="1069717" y="5528429"/>
            <a:ext cx="193358"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3</a:t>
            </a:r>
            <a:endParaRPr lang="en-US" sz="2624" dirty="0"/>
          </a:p>
        </p:txBody>
      </p:sp>
      <p:sp>
        <p:nvSpPr>
          <p:cNvPr id="20" name="Text 16"/>
          <p:cNvSpPr/>
          <p:nvPr/>
        </p:nvSpPr>
        <p:spPr>
          <a:xfrm>
            <a:off x="2388513" y="5535335"/>
            <a:ext cx="2777490"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Use Security Tools</a:t>
            </a:r>
            <a:endParaRPr lang="en-US" sz="2187" dirty="0"/>
          </a:p>
        </p:txBody>
      </p:sp>
      <p:sp>
        <p:nvSpPr>
          <p:cNvPr id="21" name="Text 17"/>
          <p:cNvSpPr/>
          <p:nvPr/>
        </p:nvSpPr>
        <p:spPr>
          <a:xfrm>
            <a:off x="2388513" y="6015752"/>
            <a:ext cx="7751088" cy="710803"/>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Rely on antivirus, anti-malware, and email filtering software to detect and block phishing attempts.</a:t>
            </a:r>
            <a:endParaRPr lang="en-US" sz="1750"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2383274"/>
            <a:ext cx="8003738"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Reporting Suspicious Activity</a:t>
            </a:r>
            <a:endParaRPr lang="en-US" sz="4374" dirty="0"/>
          </a:p>
        </p:txBody>
      </p:sp>
      <p:pic>
        <p:nvPicPr>
          <p:cNvPr id="5" name="Image 1" descr="preencoded.png">    </p:cNvPr>
          <p:cNvPicPr>
            <a:picLocks noChangeAspect="1"/>
          </p:cNvPicPr>
          <p:nvPr/>
        </p:nvPicPr>
        <p:blipFill>
          <a:blip r:embed="rId2"/>
          <a:stretch>
            <a:fillRect/>
          </a:stretch>
        </p:blipFill>
        <p:spPr>
          <a:xfrm>
            <a:off x="2624376" y="3521988"/>
            <a:ext cx="555427" cy="555427"/>
          </a:xfrm>
          <a:prstGeom prst="rect">
            <a:avLst/>
          </a:prstGeom>
        </p:spPr>
      </p:pic>
      <p:sp>
        <p:nvSpPr>
          <p:cNvPr id="6" name="Text 2"/>
          <p:cNvSpPr/>
          <p:nvPr/>
        </p:nvSpPr>
        <p:spPr>
          <a:xfrm>
            <a:off x="2624376" y="4299585"/>
            <a:ext cx="2777490"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Report to IT</a:t>
            </a:r>
            <a:endParaRPr lang="en-US" sz="2187" dirty="0"/>
          </a:p>
        </p:txBody>
      </p:sp>
      <p:sp>
        <p:nvSpPr>
          <p:cNvPr id="7" name="Text 3"/>
          <p:cNvSpPr/>
          <p:nvPr/>
        </p:nvSpPr>
        <p:spPr>
          <a:xfrm>
            <a:off x="2624376" y="4780002"/>
            <a:ext cx="2905006" cy="1066205"/>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Notify your IT department about any suspected phishing emails.</a:t>
            </a:r>
            <a:endParaRPr lang="en-US" sz="1750" dirty="0"/>
          </a:p>
        </p:txBody>
      </p:sp>
      <p:pic>
        <p:nvPicPr>
          <p:cNvPr id="8" name="Image 2" descr="preencoded.png">    </p:cNvPr>
          <p:cNvPicPr>
            <a:picLocks noChangeAspect="1"/>
          </p:cNvPicPr>
          <p:nvPr/>
        </p:nvPicPr>
        <p:blipFill>
          <a:blip r:embed="rId3"/>
          <a:stretch>
            <a:fillRect/>
          </a:stretch>
        </p:blipFill>
        <p:spPr>
          <a:xfrm>
            <a:off x="5862638" y="3521988"/>
            <a:ext cx="555427" cy="555427"/>
          </a:xfrm>
          <a:prstGeom prst="rect">
            <a:avLst/>
          </a:prstGeom>
        </p:spPr>
      </p:pic>
      <p:sp>
        <p:nvSpPr>
          <p:cNvPr id="9" name="Text 4"/>
          <p:cNvSpPr/>
          <p:nvPr/>
        </p:nvSpPr>
        <p:spPr>
          <a:xfrm>
            <a:off x="5862638" y="4299585"/>
            <a:ext cx="2777490"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Flag Messages</a:t>
            </a:r>
            <a:endParaRPr lang="en-US" sz="2187" dirty="0"/>
          </a:p>
        </p:txBody>
      </p:sp>
      <p:sp>
        <p:nvSpPr>
          <p:cNvPr id="10" name="Text 5"/>
          <p:cNvSpPr/>
          <p:nvPr/>
        </p:nvSpPr>
        <p:spPr>
          <a:xfrm>
            <a:off x="5862638" y="4780002"/>
            <a:ext cx="2905006" cy="1066205"/>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Mark suspicious emails as spam or junk to help train email filters.</a:t>
            </a:r>
            <a:endParaRPr lang="en-US" sz="1750" dirty="0"/>
          </a:p>
        </p:txBody>
      </p:sp>
      <p:pic>
        <p:nvPicPr>
          <p:cNvPr id="11" name="Image 3" descr="preencoded.png">    </p:cNvPr>
          <p:cNvPicPr>
            <a:picLocks noChangeAspect="1"/>
          </p:cNvPicPr>
          <p:nvPr/>
        </p:nvPicPr>
        <p:blipFill>
          <a:blip r:embed="rId4"/>
          <a:stretch>
            <a:fillRect/>
          </a:stretch>
        </p:blipFill>
        <p:spPr>
          <a:xfrm>
            <a:off x="9100899" y="3521988"/>
            <a:ext cx="555427" cy="555427"/>
          </a:xfrm>
          <a:prstGeom prst="rect">
            <a:avLst/>
          </a:prstGeom>
        </p:spPr>
      </p:pic>
      <p:sp>
        <p:nvSpPr>
          <p:cNvPr id="12" name="Text 6"/>
          <p:cNvSpPr/>
          <p:nvPr/>
        </p:nvSpPr>
        <p:spPr>
          <a:xfrm>
            <a:off x="9100899" y="4299585"/>
            <a:ext cx="2777490"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Contact Authorities</a:t>
            </a:r>
            <a:endParaRPr lang="en-US" sz="2187" dirty="0"/>
          </a:p>
        </p:txBody>
      </p:sp>
      <p:sp>
        <p:nvSpPr>
          <p:cNvPr id="13" name="Text 7"/>
          <p:cNvSpPr/>
          <p:nvPr/>
        </p:nvSpPr>
        <p:spPr>
          <a:xfrm>
            <a:off x="9100899" y="4780002"/>
            <a:ext cx="2905125" cy="1066205"/>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Report incidents of identity theft or financial fraud to the appropriate authorities.</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791"/>
          </a:xfrm>
          <a:prstGeom prst="rect">
            <a:avLst/>
          </a:prstGeom>
          <a:solidFill>
            <a:srgbClr val="0B0C23">
              <a:alpha val="75000"/>
            </a:srgbClr>
          </a:solidFill>
          <a:ln/>
        </p:spPr>
      </p:sp>
      <p:pic>
        <p:nvPicPr>
          <p:cNvPr id="4" name="Image 1" descr="preencoded.png">    </p:cNvPr>
          <p:cNvPicPr>
            <a:picLocks noChangeAspect="1"/>
          </p:cNvPicPr>
          <p:nvPr/>
        </p:nvPicPr>
        <p:blipFill>
          <a:blip r:embed="rId2"/>
          <a:stretch>
            <a:fillRect/>
          </a:stretch>
        </p:blipFill>
        <p:spPr>
          <a:xfrm>
            <a:off x="-7620" y="0"/>
            <a:ext cx="3657600" cy="8230791"/>
          </a:xfrm>
          <a:prstGeom prst="rect">
            <a:avLst/>
          </a:prstGeom>
        </p:spPr>
      </p:pic>
      <p:sp>
        <p:nvSpPr>
          <p:cNvPr id="5" name="Text 1"/>
          <p:cNvSpPr/>
          <p:nvPr/>
        </p:nvSpPr>
        <p:spPr>
          <a:xfrm>
            <a:off x="4486156" y="607576"/>
            <a:ext cx="9315688" cy="1381125"/>
          </a:xfrm>
          <a:prstGeom prst="rect">
            <a:avLst/>
          </a:prstGeom>
          <a:noFill/>
          <a:ln/>
        </p:spPr>
        <p:txBody>
          <a:bodyPr wrap="square" rtlCol="0" anchor="t"/>
          <a:lstStyle/>
          <a:p>
            <a:pPr indent="0" marL="0">
              <a:lnSpc>
                <a:spcPts val="5437"/>
              </a:lnSpc>
              <a:buNone/>
            </a:pPr>
            <a:r>
              <a:rPr lang="en-US" sz="4350" dirty="0">
                <a:solidFill>
                  <a:srgbClr val="C6BFEE"/>
                </a:solidFill>
                <a:latin typeface="Prompt" pitchFamily="34" charset="0"/>
                <a:ea typeface="Prompt" pitchFamily="34" charset="-122"/>
                <a:cs typeface="Prompt" pitchFamily="34" charset="-120"/>
              </a:rPr>
              <a:t>Best Practices for Phishing Prevention</a:t>
            </a:r>
            <a:endParaRPr lang="en-US" sz="4350" dirty="0"/>
          </a:p>
        </p:txBody>
      </p:sp>
      <p:pic>
        <p:nvPicPr>
          <p:cNvPr id="6" name="Image 2" descr="preencoded.png">    </p:cNvPr>
          <p:cNvPicPr>
            <a:picLocks noChangeAspect="1"/>
          </p:cNvPicPr>
          <p:nvPr/>
        </p:nvPicPr>
        <p:blipFill>
          <a:blip r:embed="rId3"/>
          <a:stretch>
            <a:fillRect/>
          </a:stretch>
        </p:blipFill>
        <p:spPr>
          <a:xfrm>
            <a:off x="4486156" y="2320052"/>
            <a:ext cx="1104781" cy="1767721"/>
          </a:xfrm>
          <a:prstGeom prst="rect">
            <a:avLst/>
          </a:prstGeom>
        </p:spPr>
      </p:pic>
      <p:sp>
        <p:nvSpPr>
          <p:cNvPr id="7" name="Text 2"/>
          <p:cNvSpPr/>
          <p:nvPr/>
        </p:nvSpPr>
        <p:spPr>
          <a:xfrm>
            <a:off x="5922288" y="2540913"/>
            <a:ext cx="2762131" cy="345281"/>
          </a:xfrm>
          <a:prstGeom prst="rect">
            <a:avLst/>
          </a:prstGeom>
          <a:noFill/>
          <a:ln/>
        </p:spPr>
        <p:txBody>
          <a:bodyPr wrap="none" rtlCol="0" anchor="t"/>
          <a:lstStyle/>
          <a:p>
            <a:pPr algn="l" indent="0" marL="0">
              <a:lnSpc>
                <a:spcPts val="2719"/>
              </a:lnSpc>
              <a:buNone/>
            </a:pPr>
            <a:r>
              <a:rPr lang="en-US" sz="2175" dirty="0">
                <a:solidFill>
                  <a:srgbClr val="DAD8E9"/>
                </a:solidFill>
                <a:latin typeface="Prompt" pitchFamily="34" charset="0"/>
                <a:ea typeface="Prompt" pitchFamily="34" charset="-122"/>
                <a:cs typeface="Prompt" pitchFamily="34" charset="-120"/>
              </a:rPr>
              <a:t>Stay Informed</a:t>
            </a:r>
            <a:endParaRPr lang="en-US" sz="2175" dirty="0"/>
          </a:p>
        </p:txBody>
      </p:sp>
      <p:sp>
        <p:nvSpPr>
          <p:cNvPr id="8" name="Text 3"/>
          <p:cNvSpPr/>
          <p:nvPr/>
        </p:nvSpPr>
        <p:spPr>
          <a:xfrm>
            <a:off x="5922288" y="3018711"/>
            <a:ext cx="7879556" cy="353497"/>
          </a:xfrm>
          <a:prstGeom prst="rect">
            <a:avLst/>
          </a:prstGeom>
          <a:noFill/>
          <a:ln/>
        </p:spPr>
        <p:txBody>
          <a:bodyPr wrap="none" rtlCol="0" anchor="t"/>
          <a:lstStyle/>
          <a:p>
            <a:pPr algn="l" indent="0" marL="0">
              <a:lnSpc>
                <a:spcPts val="2784"/>
              </a:lnSpc>
              <a:buNone/>
            </a:pPr>
            <a:r>
              <a:rPr lang="en-US" sz="1740" dirty="0">
                <a:solidFill>
                  <a:srgbClr val="DAD8E9"/>
                </a:solidFill>
                <a:latin typeface="Mukta" pitchFamily="34" charset="0"/>
                <a:ea typeface="Mukta" pitchFamily="34" charset="-122"/>
                <a:cs typeface="Mukta" pitchFamily="34" charset="-120"/>
              </a:rPr>
              <a:t>Keep up to date on the latest phishing tactics and best practices.</a:t>
            </a:r>
            <a:endParaRPr lang="en-US" sz="1740" dirty="0"/>
          </a:p>
        </p:txBody>
      </p:sp>
      <p:pic>
        <p:nvPicPr>
          <p:cNvPr id="9" name="Image 3" descr="preencoded.png">    </p:cNvPr>
          <p:cNvPicPr>
            <a:picLocks noChangeAspect="1"/>
          </p:cNvPicPr>
          <p:nvPr/>
        </p:nvPicPr>
        <p:blipFill>
          <a:blip r:embed="rId4"/>
          <a:stretch>
            <a:fillRect/>
          </a:stretch>
        </p:blipFill>
        <p:spPr>
          <a:xfrm>
            <a:off x="4486156" y="4087773"/>
            <a:ext cx="1104781" cy="1767721"/>
          </a:xfrm>
          <a:prstGeom prst="rect">
            <a:avLst/>
          </a:prstGeom>
        </p:spPr>
      </p:pic>
      <p:sp>
        <p:nvSpPr>
          <p:cNvPr id="10" name="Text 4"/>
          <p:cNvSpPr/>
          <p:nvPr/>
        </p:nvSpPr>
        <p:spPr>
          <a:xfrm>
            <a:off x="5922288" y="4308634"/>
            <a:ext cx="2762131" cy="345281"/>
          </a:xfrm>
          <a:prstGeom prst="rect">
            <a:avLst/>
          </a:prstGeom>
          <a:noFill/>
          <a:ln/>
        </p:spPr>
        <p:txBody>
          <a:bodyPr wrap="none" rtlCol="0" anchor="t"/>
          <a:lstStyle/>
          <a:p>
            <a:pPr algn="l" indent="0" marL="0">
              <a:lnSpc>
                <a:spcPts val="2719"/>
              </a:lnSpc>
              <a:buNone/>
            </a:pPr>
            <a:r>
              <a:rPr lang="en-US" sz="2175" dirty="0">
                <a:solidFill>
                  <a:srgbClr val="DAD8E9"/>
                </a:solidFill>
                <a:latin typeface="Prompt" pitchFamily="34" charset="0"/>
                <a:ea typeface="Prompt" pitchFamily="34" charset="-122"/>
                <a:cs typeface="Prompt" pitchFamily="34" charset="-120"/>
              </a:rPr>
              <a:t>Educate Employees</a:t>
            </a:r>
            <a:endParaRPr lang="en-US" sz="2175" dirty="0"/>
          </a:p>
        </p:txBody>
      </p:sp>
      <p:sp>
        <p:nvSpPr>
          <p:cNvPr id="11" name="Text 5"/>
          <p:cNvSpPr/>
          <p:nvPr/>
        </p:nvSpPr>
        <p:spPr>
          <a:xfrm>
            <a:off x="5922288" y="4786432"/>
            <a:ext cx="7879556" cy="353497"/>
          </a:xfrm>
          <a:prstGeom prst="rect">
            <a:avLst/>
          </a:prstGeom>
          <a:noFill/>
          <a:ln/>
        </p:spPr>
        <p:txBody>
          <a:bodyPr wrap="none" rtlCol="0" anchor="t"/>
          <a:lstStyle/>
          <a:p>
            <a:pPr algn="l" indent="0" marL="0">
              <a:lnSpc>
                <a:spcPts val="2784"/>
              </a:lnSpc>
              <a:buNone/>
            </a:pPr>
            <a:r>
              <a:rPr lang="en-US" sz="1740" dirty="0">
                <a:solidFill>
                  <a:srgbClr val="DAD8E9"/>
                </a:solidFill>
                <a:latin typeface="Mukta" pitchFamily="34" charset="0"/>
                <a:ea typeface="Mukta" pitchFamily="34" charset="-122"/>
                <a:cs typeface="Mukta" pitchFamily="34" charset="-120"/>
              </a:rPr>
              <a:t>Provide regular phishing awareness training to all staff.</a:t>
            </a:r>
            <a:endParaRPr lang="en-US" sz="1740" dirty="0"/>
          </a:p>
        </p:txBody>
      </p:sp>
      <p:pic>
        <p:nvPicPr>
          <p:cNvPr id="12" name="Image 4" descr="preencoded.png">    </p:cNvPr>
          <p:cNvPicPr>
            <a:picLocks noChangeAspect="1"/>
          </p:cNvPicPr>
          <p:nvPr/>
        </p:nvPicPr>
        <p:blipFill>
          <a:blip r:embed="rId5"/>
          <a:stretch>
            <a:fillRect/>
          </a:stretch>
        </p:blipFill>
        <p:spPr>
          <a:xfrm>
            <a:off x="4486156" y="5855494"/>
            <a:ext cx="1104781" cy="1767721"/>
          </a:xfrm>
          <a:prstGeom prst="rect">
            <a:avLst/>
          </a:prstGeom>
        </p:spPr>
      </p:pic>
      <p:sp>
        <p:nvSpPr>
          <p:cNvPr id="13" name="Text 6"/>
          <p:cNvSpPr/>
          <p:nvPr/>
        </p:nvSpPr>
        <p:spPr>
          <a:xfrm>
            <a:off x="5922288" y="6076355"/>
            <a:ext cx="2762131" cy="345281"/>
          </a:xfrm>
          <a:prstGeom prst="rect">
            <a:avLst/>
          </a:prstGeom>
          <a:noFill/>
          <a:ln/>
        </p:spPr>
        <p:txBody>
          <a:bodyPr wrap="none" rtlCol="0" anchor="t"/>
          <a:lstStyle/>
          <a:p>
            <a:pPr algn="l" indent="0" marL="0">
              <a:lnSpc>
                <a:spcPts val="2719"/>
              </a:lnSpc>
              <a:buNone/>
            </a:pPr>
            <a:r>
              <a:rPr lang="en-US" sz="2175" dirty="0">
                <a:solidFill>
                  <a:srgbClr val="DAD8E9"/>
                </a:solidFill>
                <a:latin typeface="Prompt" pitchFamily="34" charset="0"/>
                <a:ea typeface="Prompt" pitchFamily="34" charset="-122"/>
                <a:cs typeface="Prompt" pitchFamily="34" charset="-120"/>
              </a:rPr>
              <a:t>Implement Security</a:t>
            </a:r>
            <a:endParaRPr lang="en-US" sz="2175" dirty="0"/>
          </a:p>
        </p:txBody>
      </p:sp>
      <p:sp>
        <p:nvSpPr>
          <p:cNvPr id="14" name="Text 7"/>
          <p:cNvSpPr/>
          <p:nvPr/>
        </p:nvSpPr>
        <p:spPr>
          <a:xfrm>
            <a:off x="5922288" y="6554153"/>
            <a:ext cx="7879556" cy="353497"/>
          </a:xfrm>
          <a:prstGeom prst="rect">
            <a:avLst/>
          </a:prstGeom>
          <a:noFill/>
          <a:ln/>
        </p:spPr>
        <p:txBody>
          <a:bodyPr wrap="none" rtlCol="0" anchor="t"/>
          <a:lstStyle/>
          <a:p>
            <a:pPr algn="l" indent="0" marL="0">
              <a:lnSpc>
                <a:spcPts val="2784"/>
              </a:lnSpc>
              <a:buNone/>
            </a:pPr>
            <a:r>
              <a:rPr lang="en-US" sz="1740" dirty="0">
                <a:solidFill>
                  <a:srgbClr val="DAD8E9"/>
                </a:solidFill>
                <a:latin typeface="Mukta" pitchFamily="34" charset="0"/>
                <a:ea typeface="Mukta" pitchFamily="34" charset="-122"/>
                <a:cs typeface="Mukta" pitchFamily="34" charset="-120"/>
              </a:rPr>
              <a:t>Deploy robust email filters, anti-malware tools, and other cybersecurity measures.</a:t>
            </a:r>
            <a:endParaRPr lang="en-US" sz="1740"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r>
          <p:cNvPicPr>
            <a:picLocks noChangeAspect="1"/>
          </p:cNvPicPr>
          <p:nvPr/>
        </p:nvPicPr>
        <p:blipFill>
          <a:blip r:embed="rId2"/>
          <a:stretch>
            <a:fillRect/>
          </a:stretch>
        </p:blipFill>
        <p:spPr>
          <a:xfrm>
            <a:off x="10980420" y="0"/>
            <a:ext cx="3657600" cy="8229600"/>
          </a:xfrm>
          <a:prstGeom prst="rect">
            <a:avLst/>
          </a:prstGeom>
        </p:spPr>
      </p:pic>
      <p:sp>
        <p:nvSpPr>
          <p:cNvPr id="5" name="Text 1"/>
          <p:cNvSpPr/>
          <p:nvPr/>
        </p:nvSpPr>
        <p:spPr>
          <a:xfrm>
            <a:off x="833199" y="2048708"/>
            <a:ext cx="7175063"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Conclusion and Resources</a:t>
            </a:r>
            <a:endParaRPr lang="en-US" sz="4374" dirty="0"/>
          </a:p>
        </p:txBody>
      </p:sp>
      <p:sp>
        <p:nvSpPr>
          <p:cNvPr id="6" name="Shape 2"/>
          <p:cNvSpPr/>
          <p:nvPr/>
        </p:nvSpPr>
        <p:spPr>
          <a:xfrm>
            <a:off x="833199" y="3249930"/>
            <a:ext cx="499943" cy="499943"/>
          </a:xfrm>
          <a:prstGeom prst="roundRect">
            <a:avLst>
              <a:gd name="adj" fmla="val 20000"/>
            </a:avLst>
          </a:prstGeom>
          <a:solidFill>
            <a:srgbClr val="542C49"/>
          </a:solidFill>
          <a:ln w="7620">
            <a:solidFill>
              <a:srgbClr val="6D4562"/>
            </a:solidFill>
            <a:prstDash val="solid"/>
          </a:ln>
        </p:spPr>
      </p:sp>
      <p:sp>
        <p:nvSpPr>
          <p:cNvPr id="7" name="Text 3"/>
          <p:cNvSpPr/>
          <p:nvPr/>
        </p:nvSpPr>
        <p:spPr>
          <a:xfrm>
            <a:off x="1020842" y="3291602"/>
            <a:ext cx="124658"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8" name="Text 4"/>
          <p:cNvSpPr/>
          <p:nvPr/>
        </p:nvSpPr>
        <p:spPr>
          <a:xfrm>
            <a:off x="1555313" y="3326249"/>
            <a:ext cx="277749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Recap</a:t>
            </a:r>
            <a:endParaRPr lang="en-US" sz="2187" dirty="0"/>
          </a:p>
        </p:txBody>
      </p:sp>
      <p:sp>
        <p:nvSpPr>
          <p:cNvPr id="9" name="Text 5"/>
          <p:cNvSpPr/>
          <p:nvPr/>
        </p:nvSpPr>
        <p:spPr>
          <a:xfrm>
            <a:off x="1555313" y="3806666"/>
            <a:ext cx="3820001"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This training has equipped you with the knowledge to identify and protect against phishing threats.</a:t>
            </a:r>
            <a:endParaRPr lang="en-US" sz="1750" dirty="0"/>
          </a:p>
        </p:txBody>
      </p:sp>
      <p:sp>
        <p:nvSpPr>
          <p:cNvPr id="10" name="Shape 6"/>
          <p:cNvSpPr/>
          <p:nvPr/>
        </p:nvSpPr>
        <p:spPr>
          <a:xfrm>
            <a:off x="5597485" y="3249930"/>
            <a:ext cx="499943" cy="499943"/>
          </a:xfrm>
          <a:prstGeom prst="roundRect">
            <a:avLst>
              <a:gd name="adj" fmla="val 20000"/>
            </a:avLst>
          </a:prstGeom>
          <a:solidFill>
            <a:srgbClr val="542C49"/>
          </a:solidFill>
          <a:ln w="7620">
            <a:solidFill>
              <a:srgbClr val="6D4562"/>
            </a:solidFill>
            <a:prstDash val="solid"/>
          </a:ln>
        </p:spPr>
      </p:sp>
      <p:sp>
        <p:nvSpPr>
          <p:cNvPr id="11" name="Text 7"/>
          <p:cNvSpPr/>
          <p:nvPr/>
        </p:nvSpPr>
        <p:spPr>
          <a:xfrm>
            <a:off x="5749885" y="3291602"/>
            <a:ext cx="195024"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2" name="Text 8"/>
          <p:cNvSpPr/>
          <p:nvPr/>
        </p:nvSpPr>
        <p:spPr>
          <a:xfrm>
            <a:off x="6319599" y="3326249"/>
            <a:ext cx="2877383"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Additional Resources</a:t>
            </a:r>
            <a:endParaRPr lang="en-US" sz="2187" dirty="0"/>
          </a:p>
        </p:txBody>
      </p:sp>
      <p:sp>
        <p:nvSpPr>
          <p:cNvPr id="13" name="Text 9"/>
          <p:cNvSpPr/>
          <p:nvPr/>
        </p:nvSpPr>
        <p:spPr>
          <a:xfrm>
            <a:off x="6319599" y="3806666"/>
            <a:ext cx="3820001"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Explore our </a:t>
            </a:r>
            <a:pPr indent="0" marL="0">
              <a:lnSpc>
                <a:spcPts val="2799"/>
              </a:lnSpc>
              <a:buNone/>
            </a:pPr>
            <a:r>
              <a:rPr lang="en-US" sz="1750" u="sng" dirty="0">
                <a:solidFill>
                  <a:srgbClr val="A95B95"/>
                </a:solidFill>
                <a:latin typeface="Mukta" pitchFamily="34" charset="0"/>
                <a:ea typeface="Mukta" pitchFamily="34" charset="-122"/>
                <a:cs typeface="Mukta" pitchFamily="34" charset="-120"/>
                <a:hlinkClick r:id="rId3" invalidUrl="" action="" tgtFrame="" tooltip="" history="1" highlightClick="0" endSnd="0">
                  <a:extLst>
                    <a:ext uri="{A12FA001-AC4F-418D-AE19-62706E023703}">
                      <ahyp:hlinkClr xmlns:ahyp="http://schemas.microsoft.com/office/drawing/2018/hyperlinkcolor" val="tx"/>
                    </a:ext>
                  </a:extLst>
                </a:hlinkClick>
              </a:rPr>
              <a:t>online resources</a:t>
            </a:r>
            <a:pPr indent="0" marL="0">
              <a:lnSpc>
                <a:spcPts val="2799"/>
              </a:lnSpc>
              <a:buNone/>
            </a:pPr>
            <a:r>
              <a:rPr lang="en-US" sz="1750" dirty="0">
                <a:solidFill>
                  <a:srgbClr val="DAD8E9"/>
                </a:solidFill>
                <a:latin typeface="Mukta" pitchFamily="34" charset="0"/>
                <a:ea typeface="Mukta" pitchFamily="34" charset="-122"/>
                <a:cs typeface="Mukta" pitchFamily="34" charset="-120"/>
              </a:rPr>
              <a:t> for more information on phishing prevention.</a:t>
            </a:r>
            <a:endParaRPr lang="en-US" sz="1750" dirty="0"/>
          </a:p>
        </p:txBody>
      </p:sp>
      <p:sp>
        <p:nvSpPr>
          <p:cNvPr id="14" name="Shape 10"/>
          <p:cNvSpPr/>
          <p:nvPr/>
        </p:nvSpPr>
        <p:spPr>
          <a:xfrm>
            <a:off x="833199" y="5268635"/>
            <a:ext cx="499943" cy="499943"/>
          </a:xfrm>
          <a:prstGeom prst="roundRect">
            <a:avLst>
              <a:gd name="adj" fmla="val 20000"/>
            </a:avLst>
          </a:prstGeom>
          <a:solidFill>
            <a:srgbClr val="542C49"/>
          </a:solidFill>
          <a:ln w="7620">
            <a:solidFill>
              <a:srgbClr val="6D4562"/>
            </a:solidFill>
            <a:prstDash val="solid"/>
          </a:ln>
        </p:spPr>
      </p:sp>
      <p:sp>
        <p:nvSpPr>
          <p:cNvPr id="15" name="Text 11"/>
          <p:cNvSpPr/>
          <p:nvPr/>
        </p:nvSpPr>
        <p:spPr>
          <a:xfrm>
            <a:off x="986433" y="5310307"/>
            <a:ext cx="193358"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3</a:t>
            </a:r>
            <a:endParaRPr lang="en-US" sz="2624" dirty="0"/>
          </a:p>
        </p:txBody>
      </p:sp>
      <p:sp>
        <p:nvSpPr>
          <p:cNvPr id="16" name="Text 12"/>
          <p:cNvSpPr/>
          <p:nvPr/>
        </p:nvSpPr>
        <p:spPr>
          <a:xfrm>
            <a:off x="1555313" y="5344954"/>
            <a:ext cx="277749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Stay Vigilant</a:t>
            </a:r>
            <a:endParaRPr lang="en-US" sz="2187" dirty="0"/>
          </a:p>
        </p:txBody>
      </p:sp>
      <p:sp>
        <p:nvSpPr>
          <p:cNvPr id="17" name="Text 13"/>
          <p:cNvSpPr/>
          <p:nvPr/>
        </p:nvSpPr>
        <p:spPr>
          <a:xfrm>
            <a:off x="1555313" y="5825371"/>
            <a:ext cx="8584287"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Remain cautious and report any suspicious activity to help keep our organization secure.</a:t>
            </a:r>
            <a:endParaRPr lang="en-US" sz="1750" dirty="0"/>
          </a:p>
        </p:txBody>
      </p:sp>
      <p:pic>
        <p:nvPicPr>
          <p:cNvPr id="18" name="Image 2"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2024-05-20T21:40:51Z</dcterms:created>
  <dcterms:modified xsi:type="dcterms:W3CDTF">2024-05-20T21:40:51Z</dcterms:modified>
</cp:coreProperties>
</file>